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2"/>
    <p:sldId id="257" r:id="rId3"/>
    <p:sldId id="258" r:id="rId4"/>
    <p:sldId id="279" r:id="rId5"/>
    <p:sldId id="259" r:id="rId6"/>
    <p:sldId id="261" r:id="rId7"/>
    <p:sldId id="262" r:id="rId8"/>
    <p:sldId id="263" r:id="rId9"/>
    <p:sldId id="280" r:id="rId10"/>
    <p:sldId id="267" r:id="rId11"/>
    <p:sldId id="268" r:id="rId12"/>
    <p:sldId id="264" r:id="rId13"/>
    <p:sldId id="265"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432"/>
    <p:restoredTop sz="84591"/>
  </p:normalViewPr>
  <p:slideViewPr>
    <p:cSldViewPr snapToGrid="0">
      <p:cViewPr varScale="1">
        <p:scale>
          <a:sx n="92" d="100"/>
          <a:sy n="92" d="100"/>
        </p:scale>
        <p:origin x="5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raight, Brandon - Faculty" userId="acd7c775-228e-4bdd-b8b2-77b20c348421" providerId="ADAL" clId="{52B02966-6E9D-6348-8107-35E8415698C2}"/>
    <pc:docChg chg="modSld">
      <pc:chgData name="Straight, Brandon - Faculty" userId="acd7c775-228e-4bdd-b8b2-77b20c348421" providerId="ADAL" clId="{52B02966-6E9D-6348-8107-35E8415698C2}" dt="2025-01-15T13:38:13.888" v="2" actId="20577"/>
      <pc:docMkLst>
        <pc:docMk/>
      </pc:docMkLst>
      <pc:sldChg chg="modSp mod">
        <pc:chgData name="Straight, Brandon - Faculty" userId="acd7c775-228e-4bdd-b8b2-77b20c348421" providerId="ADAL" clId="{52B02966-6E9D-6348-8107-35E8415698C2}" dt="2025-01-15T13:38:13.888" v="2" actId="20577"/>
        <pc:sldMkLst>
          <pc:docMk/>
          <pc:sldMk cId="3004693829" sldId="265"/>
        </pc:sldMkLst>
        <pc:spChg chg="mod">
          <ac:chgData name="Straight, Brandon - Faculty" userId="acd7c775-228e-4bdd-b8b2-77b20c348421" providerId="ADAL" clId="{52B02966-6E9D-6348-8107-35E8415698C2}" dt="2025-01-15T13:38:13.888" v="2" actId="20577"/>
          <ac:spMkLst>
            <pc:docMk/>
            <pc:sldMk cId="3004693829" sldId="265"/>
            <ac:spMk id="3" creationId="{38144287-8C83-45ED-9265-44B366BA8D84}"/>
          </ac:spMkLst>
        </pc:spChg>
      </pc:sldChg>
    </pc:docChg>
  </pc:docChgLst>
  <pc:docChgLst>
    <pc:chgData name="Straight, Brandon - Faculty" userId="acd7c775-228e-4bdd-b8b2-77b20c348421" providerId="ADAL" clId="{ABE53B6E-A87D-4940-AA8C-BDA642E53CD6}"/>
    <pc:docChg chg="undo custSel addSld delSld modSld">
      <pc:chgData name="Straight, Brandon - Faculty" userId="acd7c775-228e-4bdd-b8b2-77b20c348421" providerId="ADAL" clId="{ABE53B6E-A87D-4940-AA8C-BDA642E53CD6}" dt="2023-12-15T17:17:34.824" v="192" actId="962"/>
      <pc:docMkLst>
        <pc:docMk/>
      </pc:docMkLst>
      <pc:sldChg chg="modSp mod">
        <pc:chgData name="Straight, Brandon - Faculty" userId="acd7c775-228e-4bdd-b8b2-77b20c348421" providerId="ADAL" clId="{ABE53B6E-A87D-4940-AA8C-BDA642E53CD6}" dt="2023-12-15T17:04:19.591" v="1" actId="20577"/>
        <pc:sldMkLst>
          <pc:docMk/>
          <pc:sldMk cId="1718774227" sldId="256"/>
        </pc:sldMkLst>
      </pc:sldChg>
      <pc:sldChg chg="modSp mod">
        <pc:chgData name="Straight, Brandon - Faculty" userId="acd7c775-228e-4bdd-b8b2-77b20c348421" providerId="ADAL" clId="{ABE53B6E-A87D-4940-AA8C-BDA642E53CD6}" dt="2023-12-15T17:04:41.549" v="2" actId="20577"/>
        <pc:sldMkLst>
          <pc:docMk/>
          <pc:sldMk cId="656594761" sldId="258"/>
        </pc:sldMkLst>
      </pc:sldChg>
      <pc:sldChg chg="modSp mod modNotesTx">
        <pc:chgData name="Straight, Brandon - Faculty" userId="acd7c775-228e-4bdd-b8b2-77b20c348421" providerId="ADAL" clId="{ABE53B6E-A87D-4940-AA8C-BDA642E53CD6}" dt="2023-12-15T17:06:23.583" v="54" actId="20577"/>
        <pc:sldMkLst>
          <pc:docMk/>
          <pc:sldMk cId="1715683735" sldId="259"/>
        </pc:sldMkLst>
      </pc:sldChg>
      <pc:sldChg chg="modSp del mod">
        <pc:chgData name="Straight, Brandon - Faculty" userId="acd7c775-228e-4bdd-b8b2-77b20c348421" providerId="ADAL" clId="{ABE53B6E-A87D-4940-AA8C-BDA642E53CD6}" dt="2023-12-15T17:07:00.789" v="57" actId="2696"/>
        <pc:sldMkLst>
          <pc:docMk/>
          <pc:sldMk cId="2170658085" sldId="260"/>
        </pc:sldMkLst>
      </pc:sldChg>
      <pc:sldChg chg="modSp mod">
        <pc:chgData name="Straight, Brandon - Faculty" userId="acd7c775-228e-4bdd-b8b2-77b20c348421" providerId="ADAL" clId="{ABE53B6E-A87D-4940-AA8C-BDA642E53CD6}" dt="2023-12-15T17:09:37.149" v="115" actId="20577"/>
        <pc:sldMkLst>
          <pc:docMk/>
          <pc:sldMk cId="754139972" sldId="261"/>
        </pc:sldMkLst>
      </pc:sldChg>
      <pc:sldChg chg="modSp mod">
        <pc:chgData name="Straight, Brandon - Faculty" userId="acd7c775-228e-4bdd-b8b2-77b20c348421" providerId="ADAL" clId="{ABE53B6E-A87D-4940-AA8C-BDA642E53CD6}" dt="2023-12-15T17:07:35.213" v="61" actId="27636"/>
        <pc:sldMkLst>
          <pc:docMk/>
          <pc:sldMk cId="3954741201" sldId="262"/>
        </pc:sldMkLst>
      </pc:sldChg>
      <pc:sldChg chg="modSp mod">
        <pc:chgData name="Straight, Brandon - Faculty" userId="acd7c775-228e-4bdd-b8b2-77b20c348421" providerId="ADAL" clId="{ABE53B6E-A87D-4940-AA8C-BDA642E53CD6}" dt="2023-12-15T17:08:28.815" v="103" actId="27636"/>
        <pc:sldMkLst>
          <pc:docMk/>
          <pc:sldMk cId="3838830457" sldId="263"/>
        </pc:sldMkLst>
      </pc:sldChg>
      <pc:sldChg chg="addSp delSp modSp new mod setBg addAnim delAnim">
        <pc:chgData name="Straight, Brandon - Faculty" userId="acd7c775-228e-4bdd-b8b2-77b20c348421" providerId="ADAL" clId="{ABE53B6E-A87D-4940-AA8C-BDA642E53CD6}" dt="2023-12-15T17:17:34.824" v="192" actId="962"/>
        <pc:sldMkLst>
          <pc:docMk/>
          <pc:sldMk cId="2574569517" sldId="2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D25FA-F238-2347-BC6E-2390316E21A2}" type="datetimeFigureOut">
              <a:rPr lang="en-US" smtClean="0"/>
              <a:t>1/13/25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A4E497-B1FB-0847-A412-489C70D5EE3B}" type="slidenum">
              <a:rPr lang="en-US" smtClean="0"/>
              <a:t>‹#›</a:t>
            </a:fld>
            <a:endParaRPr lang="en-US"/>
          </a:p>
        </p:txBody>
      </p:sp>
    </p:spTree>
    <p:extLst>
      <p:ext uri="{BB962C8B-B14F-4D97-AF65-F5344CB8AC3E}">
        <p14:creationId xmlns:p14="http://schemas.microsoft.com/office/powerpoint/2010/main" val="3930110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pleSystemUIFont"/>
                <a:ea typeface="Calibri" panose="020F0502020204030204" pitchFamily="34" charset="0"/>
                <a:cs typeface="AppleSystemUIFont"/>
              </a:rPr>
              <a:t>Spatial-</a:t>
            </a:r>
            <a:r>
              <a:rPr lang="en-US" sz="1800" dirty="0">
                <a:effectLst/>
                <a:latin typeface="Georgia" panose="02040502050405020303" pitchFamily="18" charset="0"/>
              </a:rPr>
              <a:t>an organizational pattern for speeches in which the main points are arranged according to movement in space or direction </a:t>
            </a:r>
            <a:endParaRPr lang="en-US" sz="1800" dirty="0">
              <a:effectLst/>
              <a:latin typeface="AppleSystemUIFont"/>
              <a:ea typeface="Calibri" panose="020F0502020204030204" pitchFamily="34" charset="0"/>
              <a:cs typeface="AppleSystemUIFon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pleSystemUIFont"/>
                <a:ea typeface="Calibri" panose="020F0502020204030204" pitchFamily="34" charset="0"/>
                <a:cs typeface="AppleSystemUIFont"/>
              </a:rPr>
              <a:t>topical pattern- divides the speech into topic and then subtopics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DA4E497-B1FB-0847-A412-489C70D5EE3B}" type="slidenum">
              <a:rPr lang="en-US" smtClean="0"/>
              <a:t>5</a:t>
            </a:fld>
            <a:endParaRPr lang="en-US"/>
          </a:p>
        </p:txBody>
      </p:sp>
    </p:spTree>
    <p:extLst>
      <p:ext uri="{BB962C8B-B14F-4D97-AF65-F5344CB8AC3E}">
        <p14:creationId xmlns:p14="http://schemas.microsoft.com/office/powerpoint/2010/main" val="398478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Establishing credibility, refer to others present, express personal connection to the topic, pleasure in speaking, compliment the audience, express similarities with audience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Orient the audience- give a general idea of subject, identify main points, detailed preview, and identify goal </a:t>
            </a:r>
          </a:p>
        </p:txBody>
      </p:sp>
      <p:sp>
        <p:nvSpPr>
          <p:cNvPr id="4" name="Slide Number Placeholder 3"/>
          <p:cNvSpPr>
            <a:spLocks noGrp="1"/>
          </p:cNvSpPr>
          <p:nvPr>
            <p:ph type="sldNum" sz="quarter" idx="5"/>
          </p:nvPr>
        </p:nvSpPr>
        <p:spPr/>
        <p:txBody>
          <a:bodyPr/>
          <a:lstStyle/>
          <a:p>
            <a:fld id="{FDA4E497-B1FB-0847-A412-489C70D5EE3B}" type="slidenum">
              <a:rPr lang="en-US" smtClean="0"/>
              <a:t>6</a:t>
            </a:fld>
            <a:endParaRPr lang="en-US"/>
          </a:p>
        </p:txBody>
      </p:sp>
    </p:spTree>
    <p:extLst>
      <p:ext uri="{BB962C8B-B14F-4D97-AF65-F5344CB8AC3E}">
        <p14:creationId xmlns:p14="http://schemas.microsoft.com/office/powerpoint/2010/main" val="4133057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1/13/25</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1/13/25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1/13/25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1/13/25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1/13/25</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1/13/25</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youtube.com/watch?v=J_EKwSXOsVE&amp;t=346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B8049-FFB2-D69E-6301-A7B49FC348E3}"/>
              </a:ext>
            </a:extLst>
          </p:cNvPr>
          <p:cNvSpPr>
            <a:spLocks noGrp="1"/>
          </p:cNvSpPr>
          <p:nvPr>
            <p:ph type="ctrTitle"/>
          </p:nvPr>
        </p:nvSpPr>
        <p:spPr/>
        <p:txBody>
          <a:bodyPr/>
          <a:lstStyle/>
          <a:p>
            <a:r>
              <a:rPr lang="en-US" dirty="0"/>
              <a:t>CH 6: Organize your Speech</a:t>
            </a:r>
          </a:p>
        </p:txBody>
      </p:sp>
      <p:sp>
        <p:nvSpPr>
          <p:cNvPr id="3" name="Subtitle 2">
            <a:extLst>
              <a:ext uri="{FF2B5EF4-FFF2-40B4-BE49-F238E27FC236}">
                <a16:creationId xmlns:a16="http://schemas.microsoft.com/office/drawing/2014/main" id="{6640D64A-649C-2082-111F-680558122501}"/>
              </a:ext>
            </a:extLst>
          </p:cNvPr>
          <p:cNvSpPr>
            <a:spLocks noGrp="1"/>
          </p:cNvSpPr>
          <p:nvPr>
            <p:ph type="subTitle" idx="1"/>
          </p:nvPr>
        </p:nvSpPr>
        <p:spPr/>
        <p:txBody>
          <a:bodyPr/>
          <a:lstStyle/>
          <a:p>
            <a:r>
              <a:rPr lang="en-US" dirty="0"/>
              <a:t>Brandon straight</a:t>
            </a:r>
          </a:p>
        </p:txBody>
      </p:sp>
    </p:spTree>
    <p:extLst>
      <p:ext uri="{BB962C8B-B14F-4D97-AF65-F5344CB8AC3E}">
        <p14:creationId xmlns:p14="http://schemas.microsoft.com/office/powerpoint/2010/main" val="1718774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78B7C-647D-425D-39E9-9EC216DC28C6}"/>
              </a:ext>
            </a:extLst>
          </p:cNvPr>
          <p:cNvSpPr>
            <a:spLocks noGrp="1"/>
          </p:cNvSpPr>
          <p:nvPr>
            <p:ph type="title"/>
          </p:nvPr>
        </p:nvSpPr>
        <p:spPr/>
        <p:txBody>
          <a:bodyPr/>
          <a:lstStyle/>
          <a:p>
            <a:r>
              <a:rPr lang="en-US" dirty="0"/>
              <a:t>Symbols and how to do make them do what you want </a:t>
            </a:r>
          </a:p>
        </p:txBody>
      </p:sp>
      <p:sp>
        <p:nvSpPr>
          <p:cNvPr id="3" name="Content Placeholder 2">
            <a:extLst>
              <a:ext uri="{FF2B5EF4-FFF2-40B4-BE49-F238E27FC236}">
                <a16:creationId xmlns:a16="http://schemas.microsoft.com/office/drawing/2014/main" id="{6F342D14-DC9B-E42D-892C-D329FAE1C07A}"/>
              </a:ext>
            </a:extLst>
          </p:cNvPr>
          <p:cNvSpPr>
            <a:spLocks noGrp="1"/>
          </p:cNvSpPr>
          <p:nvPr>
            <p:ph idx="1"/>
          </p:nvPr>
        </p:nvSpPr>
        <p:spPr/>
        <p:txBody>
          <a:bodyPr/>
          <a:lstStyle/>
          <a:p>
            <a:endParaRPr lang="en-US" dirty="0"/>
          </a:p>
        </p:txBody>
      </p:sp>
      <p:pic>
        <p:nvPicPr>
          <p:cNvPr id="7" name="Picture 6" descr="Graphical user interface, application, Word&#10;&#10;Description automatically generated">
            <a:extLst>
              <a:ext uri="{FF2B5EF4-FFF2-40B4-BE49-F238E27FC236}">
                <a16:creationId xmlns:a16="http://schemas.microsoft.com/office/drawing/2014/main" id="{888F5342-7794-F296-BAD3-496D9503AFFD}"/>
              </a:ext>
            </a:extLst>
          </p:cNvPr>
          <p:cNvPicPr>
            <a:picLocks noChangeAspect="1"/>
          </p:cNvPicPr>
          <p:nvPr/>
        </p:nvPicPr>
        <p:blipFill>
          <a:blip r:embed="rId2"/>
          <a:stretch>
            <a:fillRect/>
          </a:stretch>
        </p:blipFill>
        <p:spPr>
          <a:xfrm>
            <a:off x="0" y="1853754"/>
            <a:ext cx="5623339" cy="4846955"/>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844927B5-B61A-CDB0-3D1F-B81362985A7D}"/>
              </a:ext>
            </a:extLst>
          </p:cNvPr>
          <p:cNvPicPr>
            <a:picLocks noChangeAspect="1"/>
          </p:cNvPicPr>
          <p:nvPr/>
        </p:nvPicPr>
        <p:blipFill>
          <a:blip r:embed="rId3"/>
          <a:stretch>
            <a:fillRect/>
          </a:stretch>
        </p:blipFill>
        <p:spPr>
          <a:xfrm>
            <a:off x="5623339" y="1853754"/>
            <a:ext cx="6479415" cy="4040635"/>
          </a:xfrm>
          <a:prstGeom prst="rect">
            <a:avLst/>
          </a:prstGeom>
        </p:spPr>
      </p:pic>
    </p:spTree>
    <p:extLst>
      <p:ext uri="{BB962C8B-B14F-4D97-AF65-F5344CB8AC3E}">
        <p14:creationId xmlns:p14="http://schemas.microsoft.com/office/powerpoint/2010/main" val="1435224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7433-2640-3C3E-0406-278E356ACC03}"/>
              </a:ext>
            </a:extLst>
          </p:cNvPr>
          <p:cNvSpPr>
            <a:spLocks noGrp="1"/>
          </p:cNvSpPr>
          <p:nvPr>
            <p:ph type="title"/>
          </p:nvPr>
        </p:nvSpPr>
        <p:spPr/>
        <p:txBody>
          <a:bodyPr/>
          <a:lstStyle/>
          <a:p>
            <a:r>
              <a:rPr lang="en-US" dirty="0"/>
              <a:t>The correct Symbols and Order</a:t>
            </a:r>
          </a:p>
        </p:txBody>
      </p:sp>
      <p:sp>
        <p:nvSpPr>
          <p:cNvPr id="3" name="Content Placeholder 2">
            <a:extLst>
              <a:ext uri="{FF2B5EF4-FFF2-40B4-BE49-F238E27FC236}">
                <a16:creationId xmlns:a16="http://schemas.microsoft.com/office/drawing/2014/main" id="{978AE3D1-A7EC-C97A-3B6B-F11CF52918D5}"/>
              </a:ext>
            </a:extLst>
          </p:cNvPr>
          <p:cNvSpPr>
            <a:spLocks noGrp="1"/>
          </p:cNvSpPr>
          <p:nvPr>
            <p:ph idx="1"/>
          </p:nvPr>
        </p:nvSpPr>
        <p:spPr>
          <a:xfrm>
            <a:off x="1451579" y="2015732"/>
            <a:ext cx="9603275" cy="4037749"/>
          </a:xfrm>
        </p:spPr>
        <p:txBody>
          <a:bodyPr>
            <a:normAutofit/>
          </a:bodyPr>
          <a:lstStyle/>
          <a:p>
            <a:r>
              <a:rPr lang="en-US" dirty="0"/>
              <a:t>II.</a:t>
            </a:r>
          </a:p>
          <a:p>
            <a:pPr lvl="1"/>
            <a:r>
              <a:rPr lang="en-US" dirty="0"/>
              <a:t>A.</a:t>
            </a:r>
          </a:p>
          <a:p>
            <a:pPr lvl="2"/>
            <a:r>
              <a:rPr lang="en-US" dirty="0"/>
              <a:t>1.</a:t>
            </a:r>
          </a:p>
          <a:p>
            <a:pPr lvl="3"/>
            <a:r>
              <a:rPr lang="en-US" dirty="0"/>
              <a:t>a.</a:t>
            </a:r>
          </a:p>
          <a:p>
            <a:pPr lvl="3"/>
            <a:r>
              <a:rPr lang="en-US" dirty="0"/>
              <a:t>b.</a:t>
            </a:r>
          </a:p>
          <a:p>
            <a:pPr lvl="4"/>
            <a:r>
              <a:rPr lang="en-US" dirty="0" err="1"/>
              <a:t>i</a:t>
            </a:r>
            <a:r>
              <a:rPr lang="en-US" dirty="0"/>
              <a:t>.</a:t>
            </a:r>
          </a:p>
          <a:p>
            <a:pPr marL="0" indent="0">
              <a:buNone/>
            </a:pPr>
            <a:r>
              <a:rPr lang="en-US" dirty="0"/>
              <a:t>Transition: </a:t>
            </a:r>
          </a:p>
          <a:p>
            <a:pPr lvl="1"/>
            <a:r>
              <a:rPr lang="en-US" dirty="0"/>
              <a:t>B</a:t>
            </a:r>
          </a:p>
          <a:p>
            <a:pPr lvl="2"/>
            <a:r>
              <a:rPr lang="en-US" dirty="0"/>
              <a:t>1.</a:t>
            </a:r>
          </a:p>
          <a:p>
            <a:pPr lvl="3"/>
            <a:r>
              <a:rPr lang="en-US" dirty="0"/>
              <a:t>a.</a:t>
            </a:r>
          </a:p>
          <a:p>
            <a:pPr lvl="4"/>
            <a:r>
              <a:rPr lang="en-US" dirty="0" err="1"/>
              <a:t>i</a:t>
            </a:r>
            <a:r>
              <a:rPr lang="en-US" dirty="0"/>
              <a:t>.</a:t>
            </a:r>
          </a:p>
        </p:txBody>
      </p:sp>
    </p:spTree>
    <p:extLst>
      <p:ext uri="{BB962C8B-B14F-4D97-AF65-F5344CB8AC3E}">
        <p14:creationId xmlns:p14="http://schemas.microsoft.com/office/powerpoint/2010/main" val="1552231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86F5B-5188-4B91-9CE2-B7707AB44C88}"/>
              </a:ext>
            </a:extLst>
          </p:cNvPr>
          <p:cNvSpPr>
            <a:spLocks noGrp="1"/>
          </p:cNvSpPr>
          <p:nvPr>
            <p:ph type="title"/>
          </p:nvPr>
        </p:nvSpPr>
        <p:spPr/>
        <p:txBody>
          <a:bodyPr/>
          <a:lstStyle/>
          <a:p>
            <a:r>
              <a:rPr lang="en-US" dirty="0"/>
              <a:t>How to make outlines</a:t>
            </a:r>
          </a:p>
        </p:txBody>
      </p:sp>
      <p:sp>
        <p:nvSpPr>
          <p:cNvPr id="7" name="Content Placeholder 6">
            <a:extLst>
              <a:ext uri="{FF2B5EF4-FFF2-40B4-BE49-F238E27FC236}">
                <a16:creationId xmlns:a16="http://schemas.microsoft.com/office/drawing/2014/main" id="{29F51F77-EC22-0E8B-C4F1-734B56B4F174}"/>
              </a:ext>
            </a:extLst>
          </p:cNvPr>
          <p:cNvSpPr>
            <a:spLocks noGrp="1"/>
          </p:cNvSpPr>
          <p:nvPr>
            <p:ph idx="1"/>
          </p:nvPr>
        </p:nvSpPr>
        <p:spPr>
          <a:xfrm>
            <a:off x="1451579" y="2015732"/>
            <a:ext cx="9603275" cy="4037749"/>
          </a:xfrm>
        </p:spPr>
        <p:txBody>
          <a:bodyPr>
            <a:normAutofit fontScale="85000" lnSpcReduction="20000"/>
          </a:bodyPr>
          <a:lstStyle/>
          <a:p>
            <a:r>
              <a:rPr lang="en-US" dirty="0"/>
              <a:t>Tim Swift </a:t>
            </a:r>
          </a:p>
          <a:p>
            <a:r>
              <a:rPr lang="en-US" dirty="0"/>
              <a:t>Persuasive Speech Outline</a:t>
            </a:r>
          </a:p>
          <a:p>
            <a:r>
              <a:rPr lang="en-US" dirty="0"/>
              <a:t>Professor Straight</a:t>
            </a:r>
          </a:p>
          <a:p>
            <a:r>
              <a:rPr lang="en-US" dirty="0"/>
              <a:t> </a:t>
            </a:r>
          </a:p>
          <a:p>
            <a:r>
              <a:rPr lang="en-US" b="1" dirty="0"/>
              <a:t>Topic: </a:t>
            </a:r>
            <a:r>
              <a:rPr lang="en-US" dirty="0"/>
              <a:t>Physician-assisted suicide</a:t>
            </a:r>
          </a:p>
          <a:p>
            <a:r>
              <a:rPr lang="en-US" b="1" dirty="0"/>
              <a:t>Audience: </a:t>
            </a:r>
            <a:r>
              <a:rPr lang="en-US" dirty="0"/>
              <a:t>I am speaking to a Communications 101 class that consists of mostly freshmen. The students are generally between the ages of eighteen and twenty, although there are a few older students present.</a:t>
            </a:r>
          </a:p>
          <a:p>
            <a:r>
              <a:rPr lang="en-US" b="1" dirty="0"/>
              <a:t>General Purpose: </a:t>
            </a:r>
            <a:r>
              <a:rPr lang="en-US" dirty="0"/>
              <a:t>To persuade</a:t>
            </a:r>
          </a:p>
          <a:p>
            <a:r>
              <a:rPr lang="en-US" b="1" dirty="0"/>
              <a:t>Specific Purpose: </a:t>
            </a:r>
            <a:r>
              <a:rPr lang="en-US" dirty="0"/>
              <a:t>To persuade my audience that physician-assisted suicide is morally justifiable.</a:t>
            </a:r>
          </a:p>
          <a:p>
            <a:r>
              <a:rPr lang="en-US" b="1" dirty="0"/>
              <a:t>Thesis: </a:t>
            </a:r>
            <a:r>
              <a:rPr lang="en-US" dirty="0"/>
              <a:t>Physician-assisted suicide is morally justifiable, and should be universally legalized, because it relieves the suffering of those in pain.</a:t>
            </a:r>
          </a:p>
        </p:txBody>
      </p:sp>
    </p:spTree>
    <p:extLst>
      <p:ext uri="{BB962C8B-B14F-4D97-AF65-F5344CB8AC3E}">
        <p14:creationId xmlns:p14="http://schemas.microsoft.com/office/powerpoint/2010/main" val="189823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86F5B-5188-4B91-9CE2-B7707AB44C88}"/>
              </a:ext>
            </a:extLst>
          </p:cNvPr>
          <p:cNvSpPr>
            <a:spLocks noGrp="1"/>
          </p:cNvSpPr>
          <p:nvPr>
            <p:ph type="title"/>
          </p:nvPr>
        </p:nvSpPr>
        <p:spPr/>
        <p:txBody>
          <a:bodyPr/>
          <a:lstStyle/>
          <a:p>
            <a:r>
              <a:rPr lang="en-US" dirty="0"/>
              <a:t>How to make outlines cont. </a:t>
            </a:r>
          </a:p>
        </p:txBody>
      </p:sp>
      <p:sp>
        <p:nvSpPr>
          <p:cNvPr id="3" name="Content Placeholder 2">
            <a:extLst>
              <a:ext uri="{FF2B5EF4-FFF2-40B4-BE49-F238E27FC236}">
                <a16:creationId xmlns:a16="http://schemas.microsoft.com/office/drawing/2014/main" id="{38144287-8C83-45ED-9265-44B366BA8D84}"/>
              </a:ext>
            </a:extLst>
          </p:cNvPr>
          <p:cNvSpPr>
            <a:spLocks noGrp="1"/>
          </p:cNvSpPr>
          <p:nvPr>
            <p:ph idx="1"/>
          </p:nvPr>
        </p:nvSpPr>
        <p:spPr>
          <a:xfrm>
            <a:off x="1451579" y="2015732"/>
            <a:ext cx="9603275" cy="4037749"/>
          </a:xfrm>
        </p:spPr>
        <p:txBody>
          <a:bodyPr>
            <a:normAutofit fontScale="70000" lnSpcReduction="20000"/>
          </a:bodyPr>
          <a:lstStyle/>
          <a:p>
            <a:r>
              <a:rPr lang="en-US" dirty="0"/>
              <a:t>I. Introduction</a:t>
            </a:r>
          </a:p>
          <a:p>
            <a:r>
              <a:rPr lang="en-US" dirty="0"/>
              <a:t>A. </a:t>
            </a:r>
            <a:r>
              <a:rPr lang="en-US" b="1" dirty="0"/>
              <a:t>Attention-getter: </a:t>
            </a:r>
            <a:r>
              <a:rPr lang="en-US" u="sng" dirty="0">
                <a:hlinkClick r:id="rId2"/>
              </a:rPr>
              <a:t>https://www.youtube.com/watch?v=J_EKwSXOsVE&amp;t=346s</a:t>
            </a:r>
            <a:r>
              <a:rPr lang="en-US" dirty="0"/>
              <a:t> - 2:50 to 3:22</a:t>
            </a:r>
          </a:p>
          <a:p>
            <a:r>
              <a:rPr lang="en-US" dirty="0"/>
              <a:t>B. </a:t>
            </a:r>
            <a:r>
              <a:rPr lang="en-US" b="1" dirty="0"/>
              <a:t>Reason to listen: </a:t>
            </a:r>
            <a:r>
              <a:rPr lang="en-US" dirty="0"/>
              <a:t>Chances are, if you haven’t known someone with a terminal illness already, you will sometime in your life. And it’s scary to think about, but it may even happen to you. According the Centers for Disease Control and Prevention, in 2013, there were 1.3 million hospice patients, most of whom were dying from a chronic or terminal illness.</a:t>
            </a:r>
          </a:p>
          <a:p>
            <a:r>
              <a:rPr lang="en-US" dirty="0"/>
              <a:t>C. </a:t>
            </a:r>
            <a:r>
              <a:rPr lang="en-US" b="1" dirty="0"/>
              <a:t>Thesis statement: </a:t>
            </a:r>
            <a:r>
              <a:rPr lang="en-US" dirty="0"/>
              <a:t>Physician-assisted suicide is morally justifiable, and should be universally legalized, because it relieves the suffering of those in pain.</a:t>
            </a:r>
          </a:p>
          <a:p>
            <a:r>
              <a:rPr lang="en-US" dirty="0"/>
              <a:t>D. </a:t>
            </a:r>
            <a:r>
              <a:rPr lang="en-US" b="1" dirty="0"/>
              <a:t>Credibility statement: </a:t>
            </a:r>
            <a:r>
              <a:rPr lang="en-US" dirty="0"/>
              <a:t>My interest in this topic began when learning about end of life practices in a previous class. In addition, I did a large amount of research on physician-assisted suicide (which I may refer to as PAS) for this speech.</a:t>
            </a:r>
          </a:p>
          <a:p>
            <a:r>
              <a:rPr lang="en-US"/>
              <a:t>E</a:t>
            </a:r>
            <a:r>
              <a:rPr lang="en-US" dirty="0"/>
              <a:t>. </a:t>
            </a:r>
            <a:r>
              <a:rPr lang="en-US" b="1" dirty="0"/>
              <a:t>Preview of main points:</a:t>
            </a:r>
            <a:endParaRPr lang="en-US" dirty="0"/>
          </a:p>
          <a:p>
            <a:r>
              <a:rPr lang="en-US" b="1" dirty="0"/>
              <a:t>		</a:t>
            </a:r>
            <a:r>
              <a:rPr lang="en-US" dirty="0"/>
              <a:t>1. First, I will explain what physician-assisted suicide is.</a:t>
            </a:r>
          </a:p>
          <a:p>
            <a:r>
              <a:rPr lang="en-US" dirty="0"/>
              <a:t>		2. Second, I will describe the legal aspects of physician-assisted suicide.</a:t>
            </a:r>
          </a:p>
          <a:p>
            <a:r>
              <a:rPr lang="en-US" dirty="0"/>
              <a:t>		3. Finally, I will explain how physician-assisted suicide is beneficial for suffering families.</a:t>
            </a:r>
          </a:p>
        </p:txBody>
      </p:sp>
    </p:spTree>
    <p:extLst>
      <p:ext uri="{BB962C8B-B14F-4D97-AF65-F5344CB8AC3E}">
        <p14:creationId xmlns:p14="http://schemas.microsoft.com/office/powerpoint/2010/main" val="3004693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35C9-1301-66EC-2610-878B916E5E0D}"/>
              </a:ext>
            </a:extLst>
          </p:cNvPr>
          <p:cNvSpPr>
            <a:spLocks noGrp="1"/>
          </p:cNvSpPr>
          <p:nvPr>
            <p:ph type="title"/>
          </p:nvPr>
        </p:nvSpPr>
        <p:spPr/>
        <p:txBody>
          <a:bodyPr/>
          <a:lstStyle/>
          <a:p>
            <a:r>
              <a:rPr lang="en-US" dirty="0"/>
              <a:t>activity</a:t>
            </a:r>
          </a:p>
        </p:txBody>
      </p:sp>
      <p:sp>
        <p:nvSpPr>
          <p:cNvPr id="3" name="Content Placeholder 2">
            <a:extLst>
              <a:ext uri="{FF2B5EF4-FFF2-40B4-BE49-F238E27FC236}">
                <a16:creationId xmlns:a16="http://schemas.microsoft.com/office/drawing/2014/main" id="{8D5D731F-EDD5-A0CE-1FE6-9AEB6B6B1C66}"/>
              </a:ext>
            </a:extLst>
          </p:cNvPr>
          <p:cNvSpPr>
            <a:spLocks noGrp="1"/>
          </p:cNvSpPr>
          <p:nvPr>
            <p:ph idx="1"/>
          </p:nvPr>
        </p:nvSpPr>
        <p:spPr>
          <a:xfrm>
            <a:off x="1451579" y="2015732"/>
            <a:ext cx="9603275" cy="4037749"/>
          </a:xfrm>
        </p:spPr>
        <p:txBody>
          <a:bodyPr/>
          <a:lstStyle/>
          <a:p>
            <a:r>
              <a:rPr lang="en-US" dirty="0"/>
              <a:t>Design outlines on white boards</a:t>
            </a:r>
          </a:p>
          <a:p>
            <a:pPr lvl="1"/>
            <a:r>
              <a:rPr lang="en-US" dirty="0"/>
              <a:t>Chose a random topic maybe it is one you will use maybe it is one you wont it does not matter the purpose is to learn how to make the structure </a:t>
            </a:r>
          </a:p>
          <a:p>
            <a:pPr lvl="1"/>
            <a:r>
              <a:rPr lang="en-US" dirty="0"/>
              <a:t>Provide Name, Instructor name, Type of speech</a:t>
            </a:r>
          </a:p>
          <a:p>
            <a:pPr lvl="1"/>
            <a:r>
              <a:rPr lang="en-US" dirty="0"/>
              <a:t>Introduction components </a:t>
            </a:r>
          </a:p>
          <a:p>
            <a:pPr lvl="1"/>
            <a:r>
              <a:rPr lang="en-US" dirty="0"/>
              <a:t>Rough draft of what you would say in the body </a:t>
            </a:r>
          </a:p>
          <a:p>
            <a:r>
              <a:rPr lang="en-US" dirty="0"/>
              <a:t>Choose one topic and all of you work on it together </a:t>
            </a:r>
          </a:p>
          <a:p>
            <a:endParaRPr lang="en-US" dirty="0"/>
          </a:p>
        </p:txBody>
      </p:sp>
    </p:spTree>
    <p:extLst>
      <p:ext uri="{BB962C8B-B14F-4D97-AF65-F5344CB8AC3E}">
        <p14:creationId xmlns:p14="http://schemas.microsoft.com/office/powerpoint/2010/main" val="2411816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7B19-36E8-8C39-D3C7-36B4F094AD4C}"/>
              </a:ext>
            </a:extLst>
          </p:cNvPr>
          <p:cNvSpPr>
            <a:spLocks noGrp="1"/>
          </p:cNvSpPr>
          <p:nvPr>
            <p:ph type="title"/>
          </p:nvPr>
        </p:nvSpPr>
        <p:spPr/>
        <p:txBody>
          <a:bodyPr/>
          <a:lstStyle/>
          <a:p>
            <a:r>
              <a:rPr lang="en-US" dirty="0"/>
              <a:t>Why does Organization matter</a:t>
            </a:r>
          </a:p>
        </p:txBody>
      </p:sp>
      <p:sp>
        <p:nvSpPr>
          <p:cNvPr id="3" name="Content Placeholder 2">
            <a:extLst>
              <a:ext uri="{FF2B5EF4-FFF2-40B4-BE49-F238E27FC236}">
                <a16:creationId xmlns:a16="http://schemas.microsoft.com/office/drawing/2014/main" id="{752C7202-F18F-E3ED-D7CE-75351C8C0775}"/>
              </a:ext>
            </a:extLst>
          </p:cNvPr>
          <p:cNvSpPr>
            <a:spLocks noGrp="1"/>
          </p:cNvSpPr>
          <p:nvPr>
            <p:ph idx="1"/>
          </p:nvPr>
        </p:nvSpPr>
        <p:spPr/>
        <p:txBody>
          <a:bodyPr/>
          <a:lstStyle/>
          <a:p>
            <a:r>
              <a:rPr lang="en-US" dirty="0"/>
              <a:t>Help guide the speech preparation process</a:t>
            </a:r>
          </a:p>
          <a:p>
            <a:r>
              <a:rPr lang="en-US" dirty="0"/>
              <a:t>Help your audience understand &amp; remember your speech</a:t>
            </a:r>
          </a:p>
          <a:p>
            <a:r>
              <a:rPr lang="en-US" dirty="0"/>
              <a:t>Help establish your credibility </a:t>
            </a:r>
          </a:p>
          <a:p>
            <a:endParaRPr lang="en-US" dirty="0"/>
          </a:p>
          <a:p>
            <a:endParaRPr lang="en-US" dirty="0"/>
          </a:p>
        </p:txBody>
      </p:sp>
    </p:spTree>
    <p:extLst>
      <p:ext uri="{BB962C8B-B14F-4D97-AF65-F5344CB8AC3E}">
        <p14:creationId xmlns:p14="http://schemas.microsoft.com/office/powerpoint/2010/main" val="616905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7B19-36E8-8C39-D3C7-36B4F094AD4C}"/>
              </a:ext>
            </a:extLst>
          </p:cNvPr>
          <p:cNvSpPr>
            <a:spLocks noGrp="1"/>
          </p:cNvSpPr>
          <p:nvPr>
            <p:ph type="title"/>
          </p:nvPr>
        </p:nvSpPr>
        <p:spPr/>
        <p:txBody>
          <a:bodyPr/>
          <a:lstStyle/>
          <a:p>
            <a:r>
              <a:rPr lang="en-US" dirty="0"/>
              <a:t>Develop your main points</a:t>
            </a:r>
          </a:p>
        </p:txBody>
      </p:sp>
      <p:sp>
        <p:nvSpPr>
          <p:cNvPr id="3" name="Content Placeholder 2">
            <a:extLst>
              <a:ext uri="{FF2B5EF4-FFF2-40B4-BE49-F238E27FC236}">
                <a16:creationId xmlns:a16="http://schemas.microsoft.com/office/drawing/2014/main" id="{752C7202-F18F-E3ED-D7CE-75351C8C0775}"/>
              </a:ext>
            </a:extLst>
          </p:cNvPr>
          <p:cNvSpPr>
            <a:spLocks noGrp="1"/>
          </p:cNvSpPr>
          <p:nvPr>
            <p:ph idx="1"/>
          </p:nvPr>
        </p:nvSpPr>
        <p:spPr/>
        <p:txBody>
          <a:bodyPr/>
          <a:lstStyle/>
          <a:p>
            <a:r>
              <a:rPr lang="en-US" dirty="0"/>
              <a:t>Select your main points </a:t>
            </a:r>
          </a:p>
          <a:p>
            <a:r>
              <a:rPr lang="en-US" dirty="0"/>
              <a:t>Limit the number of points</a:t>
            </a:r>
          </a:p>
          <a:p>
            <a:r>
              <a:rPr lang="en-US" dirty="0"/>
              <a:t>Focus on your audience </a:t>
            </a:r>
          </a:p>
        </p:txBody>
      </p:sp>
    </p:spTree>
    <p:extLst>
      <p:ext uri="{BB962C8B-B14F-4D97-AF65-F5344CB8AC3E}">
        <p14:creationId xmlns:p14="http://schemas.microsoft.com/office/powerpoint/2010/main" val="656594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453151"/>
            <a:ext cx="8534400" cy="1507067"/>
          </a:xfrm>
        </p:spPr>
        <p:txBody>
          <a:bodyPr/>
          <a:lstStyle/>
          <a:p>
            <a:r>
              <a:rPr lang="en-US" dirty="0"/>
              <a:t>How to prepare a main point</a:t>
            </a:r>
          </a:p>
        </p:txBody>
      </p:sp>
      <p:sp>
        <p:nvSpPr>
          <p:cNvPr id="3" name="Content Placeholder 2"/>
          <p:cNvSpPr>
            <a:spLocks noGrp="1"/>
          </p:cNvSpPr>
          <p:nvPr>
            <p:ph idx="1"/>
          </p:nvPr>
        </p:nvSpPr>
        <p:spPr>
          <a:xfrm>
            <a:off x="684212" y="2034838"/>
            <a:ext cx="8534400" cy="1807633"/>
          </a:xfrm>
        </p:spPr>
        <p:txBody>
          <a:bodyPr/>
          <a:lstStyle/>
          <a:p>
            <a:r>
              <a:rPr lang="en-US" dirty="0">
                <a:solidFill>
                  <a:schemeClr val="tx1"/>
                </a:solidFill>
              </a:rPr>
              <a:t>Parallel wording for each main point</a:t>
            </a:r>
          </a:p>
          <a:p>
            <a:pPr lvl="1"/>
            <a:endParaRPr lang="en-US" dirty="0"/>
          </a:p>
        </p:txBody>
      </p:sp>
      <p:pic>
        <p:nvPicPr>
          <p:cNvPr id="4" name="Picture 3"/>
          <p:cNvPicPr>
            <a:picLocks noChangeAspect="1"/>
          </p:cNvPicPr>
          <p:nvPr/>
        </p:nvPicPr>
        <p:blipFill>
          <a:blip r:embed="rId2"/>
          <a:stretch>
            <a:fillRect/>
          </a:stretch>
        </p:blipFill>
        <p:spPr>
          <a:xfrm rot="16200000">
            <a:off x="2159283" y="2076731"/>
            <a:ext cx="2912164" cy="5313701"/>
          </a:xfrm>
          <a:prstGeom prst="rect">
            <a:avLst/>
          </a:prstGeom>
        </p:spPr>
      </p:pic>
    </p:spTree>
    <p:extLst>
      <p:ext uri="{BB962C8B-B14F-4D97-AF65-F5344CB8AC3E}">
        <p14:creationId xmlns:p14="http://schemas.microsoft.com/office/powerpoint/2010/main" val="1513129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7B19-36E8-8C39-D3C7-36B4F094AD4C}"/>
              </a:ext>
            </a:extLst>
          </p:cNvPr>
          <p:cNvSpPr>
            <a:spLocks noGrp="1"/>
          </p:cNvSpPr>
          <p:nvPr>
            <p:ph type="title"/>
          </p:nvPr>
        </p:nvSpPr>
        <p:spPr/>
        <p:txBody>
          <a:bodyPr/>
          <a:lstStyle/>
          <a:p>
            <a:r>
              <a:rPr lang="en-US" dirty="0"/>
              <a:t>Organizational Patterns</a:t>
            </a:r>
          </a:p>
        </p:txBody>
      </p:sp>
      <p:sp>
        <p:nvSpPr>
          <p:cNvPr id="3" name="Content Placeholder 2">
            <a:extLst>
              <a:ext uri="{FF2B5EF4-FFF2-40B4-BE49-F238E27FC236}">
                <a16:creationId xmlns:a16="http://schemas.microsoft.com/office/drawing/2014/main" id="{752C7202-F18F-E3ED-D7CE-75351C8C0775}"/>
              </a:ext>
            </a:extLst>
          </p:cNvPr>
          <p:cNvSpPr>
            <a:spLocks noGrp="1"/>
          </p:cNvSpPr>
          <p:nvPr>
            <p:ph idx="1"/>
          </p:nvPr>
        </p:nvSpPr>
        <p:spPr>
          <a:xfrm>
            <a:off x="1451579" y="2015732"/>
            <a:ext cx="9603275" cy="4037749"/>
          </a:xfrm>
        </p:spPr>
        <p:txBody>
          <a:bodyPr>
            <a:normAutofit/>
          </a:bodyPr>
          <a:lstStyle/>
          <a:p>
            <a:r>
              <a:rPr lang="en-US" dirty="0"/>
              <a:t>Chronological pattern</a:t>
            </a:r>
          </a:p>
          <a:p>
            <a:r>
              <a:rPr lang="en-US" dirty="0"/>
              <a:t>Spatial pattern</a:t>
            </a:r>
          </a:p>
          <a:p>
            <a:r>
              <a:rPr lang="en-US" dirty="0"/>
              <a:t>Topical pattern</a:t>
            </a:r>
          </a:p>
          <a:p>
            <a:r>
              <a:rPr lang="en-US" dirty="0"/>
              <a:t>Problem-Solution pattern</a:t>
            </a:r>
          </a:p>
          <a:p>
            <a:r>
              <a:rPr lang="en-US" dirty="0"/>
              <a:t>Cause-Effect/Effect-Cause pattern</a:t>
            </a:r>
          </a:p>
          <a:p>
            <a:pPr marL="0" indent="0">
              <a:buNone/>
            </a:pPr>
            <a:endParaRPr lang="en-US" dirty="0"/>
          </a:p>
        </p:txBody>
      </p:sp>
    </p:spTree>
    <p:extLst>
      <p:ext uri="{BB962C8B-B14F-4D97-AF65-F5344CB8AC3E}">
        <p14:creationId xmlns:p14="http://schemas.microsoft.com/office/powerpoint/2010/main" val="1715683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7B19-36E8-8C39-D3C7-36B4F094AD4C}"/>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752C7202-F18F-E3ED-D7CE-75351C8C0775}"/>
              </a:ext>
            </a:extLst>
          </p:cNvPr>
          <p:cNvSpPr>
            <a:spLocks noGrp="1"/>
          </p:cNvSpPr>
          <p:nvPr>
            <p:ph idx="1"/>
          </p:nvPr>
        </p:nvSpPr>
        <p:spPr>
          <a:xfrm>
            <a:off x="1451579" y="2015732"/>
            <a:ext cx="9603275" cy="4037749"/>
          </a:xfrm>
        </p:spPr>
        <p:txBody>
          <a:bodyPr>
            <a:normAutofit/>
          </a:bodyPr>
          <a:lstStyle/>
          <a:p>
            <a:r>
              <a:rPr lang="en-US" sz="2400" dirty="0"/>
              <a:t> </a:t>
            </a:r>
            <a:r>
              <a:rPr lang="en-US" sz="2200" dirty="0"/>
              <a:t>Attention getter </a:t>
            </a:r>
          </a:p>
          <a:p>
            <a:pPr lvl="1"/>
            <a:r>
              <a:rPr lang="en-US" sz="2000" dirty="0"/>
              <a:t>Stat, quote, brief story, question </a:t>
            </a:r>
          </a:p>
          <a:p>
            <a:pPr lvl="1"/>
            <a:r>
              <a:rPr lang="en-US" sz="2000" dirty="0"/>
              <a:t>https://</a:t>
            </a:r>
            <a:r>
              <a:rPr lang="en-US" sz="2000" dirty="0" err="1"/>
              <a:t>www.youtube.com</a:t>
            </a:r>
            <a:r>
              <a:rPr lang="en-US" sz="2000" dirty="0"/>
              <a:t>/</a:t>
            </a:r>
            <a:r>
              <a:rPr lang="en-US" sz="2000" dirty="0" err="1"/>
              <a:t>watch?v</a:t>
            </a:r>
            <a:r>
              <a:rPr lang="en-US" sz="2000" dirty="0"/>
              <a:t>=</a:t>
            </a:r>
            <a:r>
              <a:rPr lang="en-US" sz="2000" dirty="0" err="1"/>
              <a:t>vYqsSD2Nvl4&amp;ab_channel</a:t>
            </a:r>
            <a:r>
              <a:rPr lang="en-US" sz="2000" dirty="0"/>
              <a:t>=</a:t>
            </a:r>
            <a:r>
              <a:rPr lang="en-US" sz="2000" dirty="0" err="1"/>
              <a:t>RuthSong</a:t>
            </a:r>
            <a:endParaRPr lang="en-US" sz="2000" dirty="0"/>
          </a:p>
          <a:p>
            <a:r>
              <a:rPr lang="en-US" sz="2200" dirty="0"/>
              <a:t>Establish speaker-audience-topic relationship (RTL)</a:t>
            </a:r>
          </a:p>
          <a:p>
            <a:r>
              <a:rPr lang="en-US" sz="2200" dirty="0"/>
              <a:t>Orient the audience</a:t>
            </a:r>
          </a:p>
          <a:p>
            <a:pPr lvl="1"/>
            <a:r>
              <a:rPr lang="en-US" sz="2200" dirty="0"/>
              <a:t>Give a general idea of subject </a:t>
            </a:r>
          </a:p>
          <a:p>
            <a:pPr lvl="1"/>
            <a:r>
              <a:rPr lang="en-US" sz="2200" dirty="0"/>
              <a:t>Identify main points</a:t>
            </a:r>
          </a:p>
          <a:p>
            <a:pPr lvl="1"/>
            <a:r>
              <a:rPr lang="en-US" sz="2200" dirty="0"/>
              <a:t>Detailed preview </a:t>
            </a:r>
            <a:endParaRPr lang="en-US" sz="2000" dirty="0"/>
          </a:p>
          <a:p>
            <a:pPr lvl="1"/>
            <a:endParaRPr lang="en-US" dirty="0"/>
          </a:p>
        </p:txBody>
      </p:sp>
    </p:spTree>
    <p:extLst>
      <p:ext uri="{BB962C8B-B14F-4D97-AF65-F5344CB8AC3E}">
        <p14:creationId xmlns:p14="http://schemas.microsoft.com/office/powerpoint/2010/main" val="754139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86F5B-5188-4B91-9CE2-B7707AB44C88}"/>
              </a:ext>
            </a:extLst>
          </p:cNvPr>
          <p:cNvSpPr>
            <a:spLocks noGrp="1"/>
          </p:cNvSpPr>
          <p:nvPr>
            <p:ph type="title"/>
          </p:nvPr>
        </p:nvSpPr>
        <p:spPr/>
        <p:txBody>
          <a:bodyPr/>
          <a:lstStyle/>
          <a:p>
            <a:r>
              <a:rPr lang="en-US" dirty="0"/>
              <a:t>Conclusions </a:t>
            </a:r>
          </a:p>
        </p:txBody>
      </p:sp>
      <p:sp>
        <p:nvSpPr>
          <p:cNvPr id="3" name="Content Placeholder 2">
            <a:extLst>
              <a:ext uri="{FF2B5EF4-FFF2-40B4-BE49-F238E27FC236}">
                <a16:creationId xmlns:a16="http://schemas.microsoft.com/office/drawing/2014/main" id="{38144287-8C83-45ED-9265-44B366BA8D84}"/>
              </a:ext>
            </a:extLst>
          </p:cNvPr>
          <p:cNvSpPr>
            <a:spLocks noGrp="1"/>
          </p:cNvSpPr>
          <p:nvPr>
            <p:ph idx="1"/>
          </p:nvPr>
        </p:nvSpPr>
        <p:spPr>
          <a:xfrm>
            <a:off x="1451579" y="2015732"/>
            <a:ext cx="9603275" cy="4037749"/>
          </a:xfrm>
        </p:spPr>
        <p:txBody>
          <a:bodyPr>
            <a:normAutofit fontScale="92500" lnSpcReduction="10000"/>
          </a:bodyPr>
          <a:lstStyle/>
          <a:p>
            <a:r>
              <a:rPr lang="en-US" sz="2600" dirty="0"/>
              <a:t>Summarize </a:t>
            </a:r>
          </a:p>
          <a:p>
            <a:pPr lvl="1"/>
            <a:r>
              <a:rPr lang="en-US" sz="2200" dirty="0"/>
              <a:t>Restate main points</a:t>
            </a:r>
          </a:p>
          <a:p>
            <a:pPr lvl="1"/>
            <a:r>
              <a:rPr lang="en-US" sz="2200" dirty="0"/>
              <a:t>Restate thesis </a:t>
            </a:r>
          </a:p>
          <a:p>
            <a:r>
              <a:rPr lang="en-US" sz="2600" dirty="0"/>
              <a:t>Motivate</a:t>
            </a:r>
          </a:p>
          <a:p>
            <a:pPr lvl="1"/>
            <a:r>
              <a:rPr lang="en-US" sz="2200" dirty="0"/>
              <a:t>Ask for a response</a:t>
            </a:r>
          </a:p>
          <a:p>
            <a:pPr lvl="1"/>
            <a:r>
              <a:rPr lang="en-US" sz="2200" dirty="0"/>
              <a:t>Reiterate importance of the issue</a:t>
            </a:r>
          </a:p>
          <a:p>
            <a:r>
              <a:rPr lang="en-US" sz="2600" dirty="0"/>
              <a:t>Provide Closure</a:t>
            </a:r>
          </a:p>
          <a:p>
            <a:pPr lvl="1"/>
            <a:r>
              <a:rPr lang="en-US" sz="2200" dirty="0"/>
              <a:t>Refer to upcoming events</a:t>
            </a:r>
          </a:p>
          <a:p>
            <a:pPr lvl="1"/>
            <a:r>
              <a:rPr lang="en-US" sz="2200" dirty="0"/>
              <a:t>Refer to introduction or thesis </a:t>
            </a:r>
          </a:p>
          <a:p>
            <a:endParaRPr lang="en-US" dirty="0"/>
          </a:p>
          <a:p>
            <a:pPr lvl="1"/>
            <a:endParaRPr lang="en-US" dirty="0"/>
          </a:p>
        </p:txBody>
      </p:sp>
    </p:spTree>
    <p:extLst>
      <p:ext uri="{BB962C8B-B14F-4D97-AF65-F5344CB8AC3E}">
        <p14:creationId xmlns:p14="http://schemas.microsoft.com/office/powerpoint/2010/main" val="3954741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86F5B-5188-4B91-9CE2-B7707AB44C88}"/>
              </a:ext>
            </a:extLst>
          </p:cNvPr>
          <p:cNvSpPr>
            <a:spLocks noGrp="1"/>
          </p:cNvSpPr>
          <p:nvPr>
            <p:ph type="title"/>
          </p:nvPr>
        </p:nvSpPr>
        <p:spPr/>
        <p:txBody>
          <a:bodyPr/>
          <a:lstStyle/>
          <a:p>
            <a:r>
              <a:rPr lang="en-US" dirty="0"/>
              <a:t>Transitions </a:t>
            </a:r>
          </a:p>
        </p:txBody>
      </p:sp>
      <p:sp>
        <p:nvSpPr>
          <p:cNvPr id="3" name="Content Placeholder 2">
            <a:extLst>
              <a:ext uri="{FF2B5EF4-FFF2-40B4-BE49-F238E27FC236}">
                <a16:creationId xmlns:a16="http://schemas.microsoft.com/office/drawing/2014/main" id="{38144287-8C83-45ED-9265-44B366BA8D84}"/>
              </a:ext>
            </a:extLst>
          </p:cNvPr>
          <p:cNvSpPr>
            <a:spLocks noGrp="1"/>
          </p:cNvSpPr>
          <p:nvPr>
            <p:ph idx="1"/>
          </p:nvPr>
        </p:nvSpPr>
        <p:spPr>
          <a:xfrm>
            <a:off x="1451579" y="1853754"/>
            <a:ext cx="9603275" cy="4199727"/>
          </a:xfrm>
        </p:spPr>
        <p:txBody>
          <a:bodyPr>
            <a:normAutofit fontScale="92500"/>
          </a:bodyPr>
          <a:lstStyle/>
          <a:p>
            <a:r>
              <a:rPr lang="en-US" sz="2800" dirty="0"/>
              <a:t>Connectives</a:t>
            </a:r>
          </a:p>
          <a:p>
            <a:pPr lvl="1"/>
            <a:r>
              <a:rPr lang="en-US" sz="2400" dirty="0"/>
              <a:t>Now that we have a general idea we can examine ___ in more detail.</a:t>
            </a:r>
          </a:p>
          <a:p>
            <a:r>
              <a:rPr lang="en-US" sz="2800" dirty="0"/>
              <a:t>Preview/Reviews (internal summaries/previews)</a:t>
            </a:r>
          </a:p>
          <a:p>
            <a:pPr lvl="1"/>
            <a:r>
              <a:rPr lang="en-US" sz="2400" dirty="0"/>
              <a:t>Summarize briefly what you have already said and preview </a:t>
            </a:r>
            <a:r>
              <a:rPr lang="en-US" sz="2400" dirty="0" err="1"/>
              <a:t>whats</a:t>
            </a:r>
            <a:r>
              <a:rPr lang="en-US" sz="2400" dirty="0"/>
              <a:t> next</a:t>
            </a:r>
          </a:p>
          <a:p>
            <a:r>
              <a:rPr lang="en-US" sz="2800" dirty="0"/>
              <a:t>Signposts </a:t>
            </a:r>
          </a:p>
          <a:p>
            <a:pPr lvl="1"/>
            <a:r>
              <a:rPr lang="en-US" sz="2400" dirty="0"/>
              <a:t>Tell where you are in your speech or if something very important is coming </a:t>
            </a:r>
          </a:p>
          <a:p>
            <a:pPr lvl="2"/>
            <a:r>
              <a:rPr lang="en-US" sz="2000" dirty="0"/>
              <a:t>First, next, etc.   Or. This next section is important to understand why ___ is important</a:t>
            </a:r>
          </a:p>
        </p:txBody>
      </p:sp>
    </p:spTree>
    <p:extLst>
      <p:ext uri="{BB962C8B-B14F-4D97-AF65-F5344CB8AC3E}">
        <p14:creationId xmlns:p14="http://schemas.microsoft.com/office/powerpoint/2010/main" val="3838830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E724B9E8-02C8-4B2E-8770-A00A67760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5" name="Picture 44">
            <a:extLst>
              <a:ext uri="{FF2B5EF4-FFF2-40B4-BE49-F238E27FC236}">
                <a16:creationId xmlns:a16="http://schemas.microsoft.com/office/drawing/2014/main" id="{7B8AE548-0BFA-4792-9962-3375923C76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6" name="Straight Connector 45">
            <a:extLst>
              <a:ext uri="{FF2B5EF4-FFF2-40B4-BE49-F238E27FC236}">
                <a16:creationId xmlns:a16="http://schemas.microsoft.com/office/drawing/2014/main" id="{67639EF4-FA83-4D85-90FE-B831AF283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C87E76A-8F50-413D-9BFC-C5A1525BD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8" name="Rectangle 47">
            <a:extLst>
              <a:ext uri="{FF2B5EF4-FFF2-40B4-BE49-F238E27FC236}">
                <a16:creationId xmlns:a16="http://schemas.microsoft.com/office/drawing/2014/main" id="{0F28EA84-13B4-4494-A4D3-8DE462FF0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BEB1B24-66CE-4D63-A39D-2D1B481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65E49907-364C-7CCB-45DB-9048C38A6D75}"/>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dirty="0"/>
              <a:t>Speaking Outlines </a:t>
            </a:r>
          </a:p>
        </p:txBody>
      </p:sp>
      <p:sp>
        <p:nvSpPr>
          <p:cNvPr id="3" name="Content Placeholder 2">
            <a:extLst>
              <a:ext uri="{FF2B5EF4-FFF2-40B4-BE49-F238E27FC236}">
                <a16:creationId xmlns:a16="http://schemas.microsoft.com/office/drawing/2014/main" id="{81E1F3BD-86E7-A4E9-E1E7-8040FD3277B3}"/>
              </a:ext>
            </a:extLst>
          </p:cNvPr>
          <p:cNvSpPr>
            <a:spLocks noGrp="1"/>
          </p:cNvSpPr>
          <p:nvPr>
            <p:ph idx="1"/>
          </p:nvPr>
        </p:nvSpPr>
        <p:spPr>
          <a:xfrm>
            <a:off x="659302" y="3531204"/>
            <a:ext cx="2823919" cy="1610643"/>
          </a:xfrm>
        </p:spPr>
        <p:txBody>
          <a:bodyPr vert="horz" lIns="91440" tIns="91440" rIns="91440" bIns="91440" rtlCol="0">
            <a:normAutofit/>
          </a:bodyPr>
          <a:lstStyle/>
          <a:p>
            <a:pPr marL="0" indent="0">
              <a:buNone/>
            </a:pPr>
            <a:r>
              <a:rPr lang="en-US" sz="1600" cap="all" dirty="0"/>
              <a:t>What to put on note cards pg. </a:t>
            </a:r>
            <a:r>
              <a:rPr lang="en-US" sz="1600" cap="all"/>
              <a:t>107</a:t>
            </a:r>
          </a:p>
        </p:txBody>
      </p:sp>
      <p:cxnSp>
        <p:nvCxnSpPr>
          <p:cNvPr id="50" name="Straight Connector 49">
            <a:extLst>
              <a:ext uri="{FF2B5EF4-FFF2-40B4-BE49-F238E27FC236}">
                <a16:creationId xmlns:a16="http://schemas.microsoft.com/office/drawing/2014/main" id="{78DE337D-1DBA-4536-8145-B43EE65C74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7" name="Picture 6" descr="A white paper with black text&#10;&#10;Description automatically generated">
            <a:extLst>
              <a:ext uri="{FF2B5EF4-FFF2-40B4-BE49-F238E27FC236}">
                <a16:creationId xmlns:a16="http://schemas.microsoft.com/office/drawing/2014/main" id="{53CE280B-509E-E83A-2820-D7450374541B}"/>
              </a:ext>
            </a:extLst>
          </p:cNvPr>
          <p:cNvPicPr>
            <a:picLocks noChangeAspect="1"/>
          </p:cNvPicPr>
          <p:nvPr/>
        </p:nvPicPr>
        <p:blipFill>
          <a:blip r:embed="rId3"/>
          <a:stretch>
            <a:fillRect/>
          </a:stretch>
        </p:blipFill>
        <p:spPr>
          <a:xfrm>
            <a:off x="3989479" y="1550792"/>
            <a:ext cx="3693150" cy="3009916"/>
          </a:xfrm>
          <a:prstGeom prst="rect">
            <a:avLst/>
          </a:prstGeom>
        </p:spPr>
      </p:pic>
      <p:pic>
        <p:nvPicPr>
          <p:cNvPr id="5" name="Picture 4" descr="A close-up of a list of movies&#10;&#10;Description automatically generated">
            <a:extLst>
              <a:ext uri="{FF2B5EF4-FFF2-40B4-BE49-F238E27FC236}">
                <a16:creationId xmlns:a16="http://schemas.microsoft.com/office/drawing/2014/main" id="{E419A4C3-5F82-07E6-F4B1-F6F8FF658748}"/>
              </a:ext>
            </a:extLst>
          </p:cNvPr>
          <p:cNvPicPr>
            <a:picLocks noChangeAspect="1"/>
          </p:cNvPicPr>
          <p:nvPr/>
        </p:nvPicPr>
        <p:blipFill>
          <a:blip r:embed="rId4"/>
          <a:stretch>
            <a:fillRect/>
          </a:stretch>
        </p:blipFill>
        <p:spPr>
          <a:xfrm>
            <a:off x="8050525" y="481108"/>
            <a:ext cx="3278825" cy="2491907"/>
          </a:xfrm>
          <a:prstGeom prst="rect">
            <a:avLst/>
          </a:prstGeom>
        </p:spPr>
      </p:pic>
      <p:pic>
        <p:nvPicPr>
          <p:cNvPr id="9" name="Picture 8" descr="A white background with black text&#10;&#10;Description automatically generated">
            <a:extLst>
              <a:ext uri="{FF2B5EF4-FFF2-40B4-BE49-F238E27FC236}">
                <a16:creationId xmlns:a16="http://schemas.microsoft.com/office/drawing/2014/main" id="{99BA6FBC-6992-51CA-6CB1-B9FC603F0AEC}"/>
              </a:ext>
            </a:extLst>
          </p:cNvPr>
          <p:cNvPicPr>
            <a:picLocks noChangeAspect="1"/>
          </p:cNvPicPr>
          <p:nvPr/>
        </p:nvPicPr>
        <p:blipFill>
          <a:blip r:embed="rId5"/>
          <a:stretch>
            <a:fillRect/>
          </a:stretch>
        </p:blipFill>
        <p:spPr>
          <a:xfrm>
            <a:off x="7846051" y="3407340"/>
            <a:ext cx="3687168" cy="1954198"/>
          </a:xfrm>
          <a:prstGeom prst="rect">
            <a:avLst/>
          </a:prstGeom>
        </p:spPr>
      </p:pic>
      <p:pic>
        <p:nvPicPr>
          <p:cNvPr id="51" name="Picture 50">
            <a:extLst>
              <a:ext uri="{FF2B5EF4-FFF2-40B4-BE49-F238E27FC236}">
                <a16:creationId xmlns:a16="http://schemas.microsoft.com/office/drawing/2014/main" id="{E7233926-059A-41AD-A9F2-56552CF4FF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2" name="Straight Connector 51">
            <a:extLst>
              <a:ext uri="{FF2B5EF4-FFF2-40B4-BE49-F238E27FC236}">
                <a16:creationId xmlns:a16="http://schemas.microsoft.com/office/drawing/2014/main" id="{C13C145E-93D4-481E-92DC-736D9EBA37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56951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4418</TotalTime>
  <Words>754</Words>
  <Application>Microsoft Macintosh PowerPoint</Application>
  <PresentationFormat>Widescreen</PresentationFormat>
  <Paragraphs>93</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AppleSystemUIFont</vt:lpstr>
      <vt:lpstr>Arial</vt:lpstr>
      <vt:lpstr>Calibri</vt:lpstr>
      <vt:lpstr>Georgia</vt:lpstr>
      <vt:lpstr>Gill Sans MT</vt:lpstr>
      <vt:lpstr>Gallery</vt:lpstr>
      <vt:lpstr>CH 6: Organize your Speech</vt:lpstr>
      <vt:lpstr>Why does Organization matter</vt:lpstr>
      <vt:lpstr>Develop your main points</vt:lpstr>
      <vt:lpstr>How to prepare a main point</vt:lpstr>
      <vt:lpstr>Organizational Patterns</vt:lpstr>
      <vt:lpstr>Introductions</vt:lpstr>
      <vt:lpstr>Conclusions </vt:lpstr>
      <vt:lpstr>Transitions </vt:lpstr>
      <vt:lpstr>Speaking Outlines </vt:lpstr>
      <vt:lpstr>Symbols and how to do make them do what you want </vt:lpstr>
      <vt:lpstr>The correct Symbols and Order</vt:lpstr>
      <vt:lpstr>How to make outlines</vt:lpstr>
      <vt:lpstr>How to make outlines cont. </vt:lpstr>
      <vt:lpstr>activity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M. Straight</dc:creator>
  <cp:lastModifiedBy>Brandon Straight</cp:lastModifiedBy>
  <cp:revision>7</cp:revision>
  <dcterms:created xsi:type="dcterms:W3CDTF">2022-08-25T18:06:31Z</dcterms:created>
  <dcterms:modified xsi:type="dcterms:W3CDTF">2025-01-15T13:38:22Z</dcterms:modified>
</cp:coreProperties>
</file>